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39416D-E51C-4E09-B235-928AFBD03195}" v="5" dt="2025-12-12T04:29:26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2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Kumar" userId="6066d4fb90f8d42e" providerId="LiveId" clId="{563C5199-4FFF-42FE-B14E-11E5D6E75B8A}"/>
    <pc:docChg chg="modSld">
      <pc:chgData name="Amit Kumar" userId="6066d4fb90f8d42e" providerId="LiveId" clId="{563C5199-4FFF-42FE-B14E-11E5D6E75B8A}" dt="2025-12-12T04:30:33.223" v="272" actId="20577"/>
      <pc:docMkLst>
        <pc:docMk/>
      </pc:docMkLst>
      <pc:sldChg chg="addSp modSp mod">
        <pc:chgData name="Amit Kumar" userId="6066d4fb90f8d42e" providerId="LiveId" clId="{563C5199-4FFF-42FE-B14E-11E5D6E75B8A}" dt="2025-12-12T04:30:33.223" v="272" actId="20577"/>
        <pc:sldMkLst>
          <pc:docMk/>
          <pc:sldMk cId="2244321948" sldId="259"/>
        </pc:sldMkLst>
        <pc:spChg chg="add">
          <ac:chgData name="Amit Kumar" userId="6066d4fb90f8d42e" providerId="LiveId" clId="{563C5199-4FFF-42FE-B14E-11E5D6E75B8A}" dt="2025-12-12T04:27:37.354" v="2"/>
          <ac:spMkLst>
            <pc:docMk/>
            <pc:sldMk cId="2244321948" sldId="259"/>
            <ac:spMk id="2" creationId="{F203B263-CF05-7A8F-447C-7E0940578489}"/>
          </ac:spMkLst>
        </pc:spChg>
        <pc:spChg chg="mod">
          <ac:chgData name="Amit Kumar" userId="6066d4fb90f8d42e" providerId="LiveId" clId="{563C5199-4FFF-42FE-B14E-11E5D6E75B8A}" dt="2025-12-12T04:28:19.976" v="75" actId="20577"/>
          <ac:spMkLst>
            <pc:docMk/>
            <pc:sldMk cId="2244321948" sldId="259"/>
            <ac:spMk id="5" creationId="{059AC4F4-BB4B-3ABA-4162-A69C1501A387}"/>
          </ac:spMkLst>
        </pc:spChg>
        <pc:spChg chg="mod">
          <ac:chgData name="Amit Kumar" userId="6066d4fb90f8d42e" providerId="LiveId" clId="{563C5199-4FFF-42FE-B14E-11E5D6E75B8A}" dt="2025-12-12T04:29:12.765" v="165" actId="20577"/>
          <ac:spMkLst>
            <pc:docMk/>
            <pc:sldMk cId="2244321948" sldId="259"/>
            <ac:spMk id="7" creationId="{67916744-413A-B87E-11E8-49D491A2E9CF}"/>
          </ac:spMkLst>
        </pc:spChg>
        <pc:spChg chg="mod">
          <ac:chgData name="Amit Kumar" userId="6066d4fb90f8d42e" providerId="LiveId" clId="{563C5199-4FFF-42FE-B14E-11E5D6E75B8A}" dt="2025-12-12T04:30:33.223" v="272" actId="20577"/>
          <ac:spMkLst>
            <pc:docMk/>
            <pc:sldMk cId="2244321948" sldId="259"/>
            <ac:spMk id="9" creationId="{5786A6FE-BBDC-8E7C-786D-E11CCC21A41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7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3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2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76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4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7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5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07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911B0-486E-4E16-AF85-1918C1C6E6D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E4A69-2735-44D8-AB31-539FA3A89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68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E07CBF-0AD0-8998-7562-D82166A9D053}"/>
              </a:ext>
            </a:extLst>
          </p:cNvPr>
          <p:cNvSpPr txBox="1"/>
          <p:nvPr/>
        </p:nvSpPr>
        <p:spPr>
          <a:xfrm>
            <a:off x="761238" y="208526"/>
            <a:ext cx="60944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/>
              <a:t>Software Development Life Cycle (SDLC)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49FDF-E197-0D05-B9E9-BD7AC6B79C3E}"/>
              </a:ext>
            </a:extLst>
          </p:cNvPr>
          <p:cNvSpPr txBox="1"/>
          <p:nvPr/>
        </p:nvSpPr>
        <p:spPr>
          <a:xfrm>
            <a:off x="761238" y="1741300"/>
            <a:ext cx="10876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The Software Development Life Cycle (SDLC) is a structured framework that guides the entire software project, from initial concept to deployment and ongoing maintenance. It ensures a systematic approach, enhancing product quality, controlling costs, and streamlining development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EFC1A-222B-D24D-A87F-FCE79F176D1A}"/>
              </a:ext>
            </a:extLst>
          </p:cNvPr>
          <p:cNvSpPr txBox="1"/>
          <p:nvPr/>
        </p:nvSpPr>
        <p:spPr>
          <a:xfrm>
            <a:off x="761238" y="5671356"/>
            <a:ext cx="10534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documentation explains the SDLC in a clear and structured manner, incorporating additional practical details such as environments (QA, Staging, UAT, PPE, Production) and the flow shown in the provided image.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5AEBAB-A08A-CD13-3962-0193089B7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62" y="2653065"/>
            <a:ext cx="4530497" cy="30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2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981EE79-CC2F-5716-5259-42556541FAAF}"/>
              </a:ext>
            </a:extLst>
          </p:cNvPr>
          <p:cNvSpPr txBox="1"/>
          <p:nvPr/>
        </p:nvSpPr>
        <p:spPr>
          <a:xfrm>
            <a:off x="657225" y="4344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Key Stages: From Concept to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72B55-8E6D-E00C-EB51-5590D59FD211}"/>
              </a:ext>
            </a:extLst>
          </p:cNvPr>
          <p:cNvSpPr txBox="1"/>
          <p:nvPr/>
        </p:nvSpPr>
        <p:spPr>
          <a:xfrm>
            <a:off x="657225" y="1828085"/>
            <a:ext cx="28479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This foundational stage involves defining the project's scope, objectives, and gathering detailed user needs. Feasibility studies are conducted to assess technical, operational, and economic viability.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4E74D-9735-AA72-0005-6E9DE2B785EA}"/>
              </a:ext>
            </a:extLst>
          </p:cNvPr>
          <p:cNvSpPr txBox="1"/>
          <p:nvPr/>
        </p:nvSpPr>
        <p:spPr>
          <a:xfrm>
            <a:off x="4438650" y="1828085"/>
            <a:ext cx="29241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Architects and designers create a comprehensive blueprint for the system. This includes defining software architecture, database design, module specifications, and user interface (UI/UX) layouts.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79DF3-1294-C724-3415-70A5E2E0A6F0}"/>
              </a:ext>
            </a:extLst>
          </p:cNvPr>
          <p:cNvSpPr txBox="1"/>
          <p:nvPr/>
        </p:nvSpPr>
        <p:spPr>
          <a:xfrm>
            <a:off x="8223700" y="1827370"/>
            <a:ext cx="25717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Developers write the actual code based on the design specifications. This phase also includes unit testing each component to ensure it functions as intended before integration.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3DA54-280D-127C-47F4-ABD59FD11CDD}"/>
              </a:ext>
            </a:extLst>
          </p:cNvPr>
          <p:cNvSpPr txBox="1"/>
          <p:nvPr/>
        </p:nvSpPr>
        <p:spPr>
          <a:xfrm>
            <a:off x="657225" y="12082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Planning &amp; Requirements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B22BFB-16D3-9CF3-8EAD-C81F778BA559}"/>
              </a:ext>
            </a:extLst>
          </p:cNvPr>
          <p:cNvSpPr txBox="1"/>
          <p:nvPr/>
        </p:nvSpPr>
        <p:spPr>
          <a:xfrm>
            <a:off x="4438650" y="12082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2. Technical Design Phase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A46706-83B6-C75D-AA7C-143399161AE7}"/>
              </a:ext>
            </a:extLst>
          </p:cNvPr>
          <p:cNvSpPr txBox="1"/>
          <p:nvPr/>
        </p:nvSpPr>
        <p:spPr>
          <a:xfrm>
            <a:off x="8172450" y="12082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3. Implementation (Coding)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32A652-9107-D52C-6DEF-229999806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4288740"/>
            <a:ext cx="3295650" cy="22552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785CB9-18C8-CF7E-3674-D4253F55C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83" y="4288741"/>
            <a:ext cx="3010864" cy="22552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C35D2B-B697-763D-C24E-CEF1A8964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700" y="4288740"/>
            <a:ext cx="3311075" cy="223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6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2035D0-EAE7-B52B-286E-0B198F7ADA9D}"/>
              </a:ext>
            </a:extLst>
          </p:cNvPr>
          <p:cNvSpPr txBox="1"/>
          <p:nvPr/>
        </p:nvSpPr>
        <p:spPr>
          <a:xfrm>
            <a:off x="733423" y="1803231"/>
            <a:ext cx="3609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Rigorous examination to identify defects, ensure functionality, performance, and security. Crucial for software quality.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13C9-990C-BA74-EE24-493736061762}"/>
              </a:ext>
            </a:extLst>
          </p:cNvPr>
          <p:cNvSpPr txBox="1"/>
          <p:nvPr/>
        </p:nvSpPr>
        <p:spPr>
          <a:xfrm>
            <a:off x="4746569" y="1803231"/>
            <a:ext cx="3400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 replica of the production environment where final tests occur, ensuring compatibility and stability before deployment.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351BB-9FA4-4D63-6177-A824D2B07418}"/>
              </a:ext>
            </a:extLst>
          </p:cNvPr>
          <p:cNvSpPr txBox="1"/>
          <p:nvPr/>
        </p:nvSpPr>
        <p:spPr>
          <a:xfrm>
            <a:off x="8550165" y="1803232"/>
            <a:ext cx="320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End-users validate the software against business requirements in a realistic setting, confirming it meets their needs.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5969E-DECE-DA31-A432-2A39C2C3B0A3}"/>
              </a:ext>
            </a:extLst>
          </p:cNvPr>
          <p:cNvSpPr txBox="1"/>
          <p:nvPr/>
        </p:nvSpPr>
        <p:spPr>
          <a:xfrm>
            <a:off x="733423" y="9484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4. The Testing Phase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C0CEF-0044-031F-433B-448211C236D6}"/>
              </a:ext>
            </a:extLst>
          </p:cNvPr>
          <p:cNvSpPr txBox="1"/>
          <p:nvPr/>
        </p:nvSpPr>
        <p:spPr>
          <a:xfrm>
            <a:off x="4746569" y="9484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5. Staging Environment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0274E-7BA0-6588-039D-E394246A4347}"/>
              </a:ext>
            </a:extLst>
          </p:cNvPr>
          <p:cNvSpPr txBox="1"/>
          <p:nvPr/>
        </p:nvSpPr>
        <p:spPr>
          <a:xfrm>
            <a:off x="8550164" y="9484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6. User Acceptance Testing (UAT)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3BC681-205B-4C20-724D-1FFA42F93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3" y="3799059"/>
            <a:ext cx="3374270" cy="2268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F84B2C-F961-C892-227D-1A672440D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799059"/>
            <a:ext cx="4206764" cy="2268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671DFB-2B61-337E-BC1F-408B2916E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65" y="3799059"/>
            <a:ext cx="3200400" cy="22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9AC4F4-BB4B-3ABA-4162-A69C1501A387}"/>
              </a:ext>
            </a:extLst>
          </p:cNvPr>
          <p:cNvSpPr txBox="1"/>
          <p:nvPr/>
        </p:nvSpPr>
        <p:spPr>
          <a:xfrm>
            <a:off x="666750" y="1495336"/>
            <a:ext cx="28289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The PPE environment is a final testing stage before going live.</a:t>
            </a:r>
          </a:p>
          <a:p>
            <a:pPr>
              <a:buNone/>
            </a:pPr>
            <a:r>
              <a:rPr lang="en-US" dirty="0"/>
              <a:t>Final round check.</a:t>
            </a:r>
          </a:p>
          <a:p>
            <a:pPr>
              <a:buNone/>
            </a:pPr>
            <a:r>
              <a:rPr lang="en-US" dirty="0"/>
              <a:t>Ensuring there are no critical bugs.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16744-413A-B87E-11E8-49D491A2E9CF}"/>
              </a:ext>
            </a:extLst>
          </p:cNvPr>
          <p:cNvSpPr txBox="1"/>
          <p:nvPr/>
        </p:nvSpPr>
        <p:spPr>
          <a:xfrm>
            <a:off x="4238625" y="1633835"/>
            <a:ext cx="31813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This is the final phase of the SDLC.</a:t>
            </a:r>
          </a:p>
          <a:p>
            <a:pPr>
              <a:buNone/>
            </a:pPr>
            <a:r>
              <a:rPr lang="en-US" dirty="0"/>
              <a:t>Deploying the software to the production server.</a:t>
            </a:r>
          </a:p>
          <a:p>
            <a:pPr>
              <a:buNone/>
            </a:pPr>
            <a:r>
              <a:rPr lang="en-US" dirty="0"/>
              <a:t>Making the software live for end-users.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6A6FE-BBDC-8E7C-786D-E11CCC21A416}"/>
              </a:ext>
            </a:extLst>
          </p:cNvPr>
          <p:cNvSpPr txBox="1"/>
          <p:nvPr/>
        </p:nvSpPr>
        <p:spPr>
          <a:xfrm>
            <a:off x="8162925" y="1633835"/>
            <a:ext cx="32956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After going live, the software enters the maintenance phase.</a:t>
            </a:r>
          </a:p>
          <a:p>
            <a:pPr>
              <a:buNone/>
            </a:pPr>
            <a:r>
              <a:rPr lang="en-US" dirty="0"/>
              <a:t>Fixing newly reported bugs.</a:t>
            </a:r>
          </a:p>
          <a:p>
            <a:pPr>
              <a:buNone/>
            </a:pPr>
            <a:r>
              <a:rPr lang="en-US" dirty="0"/>
              <a:t>Providing patches and updates.</a:t>
            </a:r>
          </a:p>
          <a:p>
            <a:pPr>
              <a:buNone/>
            </a:pPr>
            <a:r>
              <a:rPr lang="en-US" dirty="0"/>
              <a:t>Enhancing features based on feedback.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0C7AF-FB93-B915-C482-1BB1F40E37E0}"/>
              </a:ext>
            </a:extLst>
          </p:cNvPr>
          <p:cNvSpPr txBox="1"/>
          <p:nvPr/>
        </p:nvSpPr>
        <p:spPr>
          <a:xfrm>
            <a:off x="542925" y="920234"/>
            <a:ext cx="565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7. Pre-Production Environment (PPE)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2B9E16-34D7-1F39-81E1-CFAA4DDB277A}"/>
              </a:ext>
            </a:extLst>
          </p:cNvPr>
          <p:cNvSpPr txBox="1"/>
          <p:nvPr/>
        </p:nvSpPr>
        <p:spPr>
          <a:xfrm>
            <a:off x="4238625" y="920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8. Production Environment (PE)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292D6A-A30B-53E0-ECBC-70E3766EAE55}"/>
              </a:ext>
            </a:extLst>
          </p:cNvPr>
          <p:cNvSpPr txBox="1"/>
          <p:nvPr/>
        </p:nvSpPr>
        <p:spPr>
          <a:xfrm>
            <a:off x="8162925" y="9077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9. Maintenance Phase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706045-8705-3089-75CC-CC31F66D4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4175135"/>
            <a:ext cx="3119078" cy="21341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A5F482-C1F5-AA96-BE50-6B5FFF53E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4175135"/>
            <a:ext cx="3119078" cy="2134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D97F41-AF80-B3C3-3166-E62112395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25" y="4175135"/>
            <a:ext cx="3119078" cy="21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2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</TotalTime>
  <Words>372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Kumar</dc:creator>
  <cp:lastModifiedBy>Amit Kumar</cp:lastModifiedBy>
  <cp:revision>1</cp:revision>
  <dcterms:created xsi:type="dcterms:W3CDTF">2025-12-12T04:23:36Z</dcterms:created>
  <dcterms:modified xsi:type="dcterms:W3CDTF">2025-12-12T04:30:39Z</dcterms:modified>
</cp:coreProperties>
</file>